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E41C8907-FAFB-451A-A947-F2E8C1325AA9}" type="datetimeFigureOut">
              <a:rPr lang="tr-TR" smtClean="0"/>
              <a:t>4.06.2020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A47AE63-80AA-44DA-B3C2-3759A3339E4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41C8907-FAFB-451A-A947-F2E8C1325AA9}" type="datetimeFigureOut">
              <a:rPr lang="tr-TR" smtClean="0"/>
              <a:t>4.06.2020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47AE63-80AA-44DA-B3C2-3759A3339E4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41C8907-FAFB-451A-A947-F2E8C1325AA9}" type="datetimeFigureOut">
              <a:rPr lang="tr-TR" smtClean="0"/>
              <a:t>4.06.2020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47AE63-80AA-44DA-B3C2-3759A3339E4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E41C8907-FAFB-451A-A947-F2E8C1325AA9}" type="datetimeFigureOut">
              <a:rPr lang="tr-TR" smtClean="0"/>
              <a:t>4.06.2020</a:t>
            </a:fld>
            <a:endParaRPr lang="tr-TR"/>
          </a:p>
        </p:txBody>
      </p:sp>
      <p:sp>
        <p:nvSpPr>
          <p:cNvPr id="9" name="8 Slayt Numarası Yer Tutucusu"/>
          <p:cNvSpPr>
            <a:spLocks noGrp="1"/>
          </p:cNvSpPr>
          <p:nvPr>
            <p:ph type="sldNum" sz="quarter" idx="15"/>
          </p:nvPr>
        </p:nvSpPr>
        <p:spPr/>
        <p:txBody>
          <a:bodyPr rtlCol="0"/>
          <a:lstStyle/>
          <a:p>
            <a:fld id="{BA47AE63-80AA-44DA-B3C2-3759A3339E4F}"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E41C8907-FAFB-451A-A947-F2E8C1325AA9}" type="datetimeFigureOut">
              <a:rPr lang="tr-TR" smtClean="0"/>
              <a:t>4.06.2020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A47AE63-80AA-44DA-B3C2-3759A3339E4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41C8907-FAFB-451A-A947-F2E8C1325AA9}" type="datetimeFigureOut">
              <a:rPr lang="tr-TR" smtClean="0"/>
              <a:t>4.06.2020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A47AE63-80AA-44DA-B3C2-3759A3339E4F}"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E41C8907-FAFB-451A-A947-F2E8C1325AA9}" type="datetimeFigureOut">
              <a:rPr lang="tr-TR" smtClean="0"/>
              <a:t>4.06.2020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A47AE63-80AA-44DA-B3C2-3759A3339E4F}"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E41C8907-FAFB-451A-A947-F2E8C1325AA9}" type="datetimeFigureOut">
              <a:rPr lang="tr-TR" smtClean="0"/>
              <a:t>4.06.2020</a:t>
            </a:fld>
            <a:endParaRPr lang="tr-TR"/>
          </a:p>
        </p:txBody>
      </p:sp>
      <p:sp>
        <p:nvSpPr>
          <p:cNvPr id="7" name="6 Slayt Numarası Yer Tutucusu"/>
          <p:cNvSpPr>
            <a:spLocks noGrp="1"/>
          </p:cNvSpPr>
          <p:nvPr>
            <p:ph type="sldNum" sz="quarter" idx="11"/>
          </p:nvPr>
        </p:nvSpPr>
        <p:spPr/>
        <p:txBody>
          <a:bodyPr rtlCol="0"/>
          <a:lstStyle/>
          <a:p>
            <a:fld id="{BA47AE63-80AA-44DA-B3C2-3759A3339E4F}"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41C8907-FAFB-451A-A947-F2E8C1325AA9}" type="datetimeFigureOut">
              <a:rPr lang="tr-TR" smtClean="0"/>
              <a:t>4.06.2020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A47AE63-80AA-44DA-B3C2-3759A3339E4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E41C8907-FAFB-451A-A947-F2E8C1325AA9}" type="datetimeFigureOut">
              <a:rPr lang="tr-TR" smtClean="0"/>
              <a:t>4.06.2020</a:t>
            </a:fld>
            <a:endParaRPr lang="tr-TR"/>
          </a:p>
        </p:txBody>
      </p:sp>
      <p:sp>
        <p:nvSpPr>
          <p:cNvPr id="22" name="21 Slayt Numarası Yer Tutucusu"/>
          <p:cNvSpPr>
            <a:spLocks noGrp="1"/>
          </p:cNvSpPr>
          <p:nvPr>
            <p:ph type="sldNum" sz="quarter" idx="15"/>
          </p:nvPr>
        </p:nvSpPr>
        <p:spPr/>
        <p:txBody>
          <a:bodyPr rtlCol="0"/>
          <a:lstStyle/>
          <a:p>
            <a:fld id="{BA47AE63-80AA-44DA-B3C2-3759A3339E4F}"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E41C8907-FAFB-451A-A947-F2E8C1325AA9}" type="datetimeFigureOut">
              <a:rPr lang="tr-TR" smtClean="0"/>
              <a:t>4.06.2020</a:t>
            </a:fld>
            <a:endParaRPr lang="tr-TR"/>
          </a:p>
        </p:txBody>
      </p:sp>
      <p:sp>
        <p:nvSpPr>
          <p:cNvPr id="18" name="17 Slayt Numarası Yer Tutucusu"/>
          <p:cNvSpPr>
            <a:spLocks noGrp="1"/>
          </p:cNvSpPr>
          <p:nvPr>
            <p:ph type="sldNum" sz="quarter" idx="11"/>
          </p:nvPr>
        </p:nvSpPr>
        <p:spPr/>
        <p:txBody>
          <a:bodyPr rtlCol="0"/>
          <a:lstStyle/>
          <a:p>
            <a:fld id="{BA47AE63-80AA-44DA-B3C2-3759A3339E4F}"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41C8907-FAFB-451A-A947-F2E8C1325AA9}" type="datetimeFigureOut">
              <a:rPr lang="tr-TR" smtClean="0"/>
              <a:t>4.06.2020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A47AE63-80AA-44DA-B3C2-3759A3339E4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584175"/>
          </a:xfrm>
        </p:spPr>
        <p:txBody>
          <a:bodyPr>
            <a:normAutofit/>
          </a:bodyPr>
          <a:lstStyle/>
          <a:p>
            <a:pPr algn="ctr"/>
            <a:r>
              <a:rPr lang="tr-TR" b="1" dirty="0" smtClean="0">
                <a:solidFill>
                  <a:srgbClr val="C00000"/>
                </a:solidFill>
              </a:rPr>
              <a:t>ABDURRAHMAN ŞİMŞEK MESLEKİ VE TEKNİK ANADOLU LİSESİ ADAY ÖĞRENCİ TANITIM SLAYTI</a:t>
            </a:r>
            <a:endParaRPr lang="tr-TR" b="1" dirty="0">
              <a:solidFill>
                <a:srgbClr val="C00000"/>
              </a:solidFill>
            </a:endParaRPr>
          </a:p>
        </p:txBody>
      </p:sp>
      <p:sp>
        <p:nvSpPr>
          <p:cNvPr id="3" name="2 Alt Başlık"/>
          <p:cNvSpPr>
            <a:spLocks noGrp="1"/>
          </p:cNvSpPr>
          <p:nvPr>
            <p:ph type="subTitle" idx="1"/>
          </p:nvPr>
        </p:nvSpPr>
        <p:spPr>
          <a:xfrm>
            <a:off x="2286000" y="2348880"/>
            <a:ext cx="6172200" cy="4026042"/>
          </a:xfrm>
        </p:spPr>
        <p:txBody>
          <a:bodyPr/>
          <a:lstStyle/>
          <a:p>
            <a:endParaRPr lang="tr-TR" dirty="0"/>
          </a:p>
        </p:txBody>
      </p:sp>
      <p:pic>
        <p:nvPicPr>
          <p:cNvPr id="4" name="3 Resim" descr="1.jpg"/>
          <p:cNvPicPr>
            <a:picLocks noChangeAspect="1"/>
          </p:cNvPicPr>
          <p:nvPr/>
        </p:nvPicPr>
        <p:blipFill>
          <a:blip r:embed="rId2" cstate="print"/>
          <a:stretch>
            <a:fillRect/>
          </a:stretch>
        </p:blipFill>
        <p:spPr>
          <a:xfrm>
            <a:off x="2267744" y="2060848"/>
            <a:ext cx="6336704" cy="46085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4186808" cy="6141296"/>
          </a:xfrm>
        </p:spPr>
        <p:txBody>
          <a:bodyPr>
            <a:normAutofit fontScale="92500" lnSpcReduction="20000"/>
          </a:bodyPr>
          <a:lstStyle/>
          <a:p>
            <a:pPr fontAlgn="b"/>
            <a:r>
              <a:rPr lang="tr-TR" b="1" dirty="0" smtClean="0"/>
              <a:t>Staj</a:t>
            </a:r>
            <a:r>
              <a:rPr lang="tr-TR" dirty="0" smtClean="0"/>
              <a:t> uygulaması da avantajlardan biridir. Çünkü teorik eğitim pratiğe dönüşmüş olur. Öğrenciler hastanelerin pek çok alanlarında çalışarak deneyim kazanırlar. Hem de birimleri tanıyarak kendilerine uygun alanları tayin ederler. Öğrenciler uzmanlık kazanmak istedikleri alanlara rahatlıkla karar verebilmektedir.f</a:t>
            </a:r>
          </a:p>
          <a:p>
            <a:pPr fontAlgn="b"/>
            <a:r>
              <a:rPr lang="tr-TR" dirty="0" smtClean="0"/>
              <a:t>Staj sayesinde çalışma ortamını tanımış olur. Bu nedenle iş hayatına atıldığında zaten bu düzene alışkın olacağı için adaptasyon sorunu yaşamaz.</a:t>
            </a:r>
          </a:p>
          <a:p>
            <a:endParaRPr lang="tr-TR" dirty="0"/>
          </a:p>
        </p:txBody>
      </p:sp>
      <p:pic>
        <p:nvPicPr>
          <p:cNvPr id="4" name="3 Resim" descr="sağlık-meslek-lisesi-avantajları.jpg"/>
          <p:cNvPicPr>
            <a:picLocks noChangeAspect="1"/>
          </p:cNvPicPr>
          <p:nvPr/>
        </p:nvPicPr>
        <p:blipFill>
          <a:blip r:embed="rId2" cstate="print"/>
          <a:stretch>
            <a:fillRect/>
          </a:stretch>
        </p:blipFill>
        <p:spPr>
          <a:xfrm>
            <a:off x="4644008" y="332656"/>
            <a:ext cx="4031729" cy="604867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8640"/>
            <a:ext cx="3970784" cy="6285312"/>
          </a:xfrm>
        </p:spPr>
        <p:txBody>
          <a:bodyPr>
            <a:normAutofit fontScale="92500" lnSpcReduction="10000"/>
          </a:bodyPr>
          <a:lstStyle/>
          <a:p>
            <a:pPr fontAlgn="b"/>
            <a:r>
              <a:rPr lang="tr-TR" dirty="0" smtClean="0"/>
              <a:t>Hastane ortamında hastalar ve yakınları ile iç içe olacağından</a:t>
            </a:r>
            <a:r>
              <a:rPr lang="tr-TR" b="1" dirty="0" smtClean="0"/>
              <a:t> iletişim becerisi</a:t>
            </a:r>
            <a:r>
              <a:rPr lang="tr-TR" dirty="0" smtClean="0"/>
              <a:t> gelişir.</a:t>
            </a:r>
          </a:p>
          <a:p>
            <a:pPr fontAlgn="b"/>
            <a:r>
              <a:rPr lang="tr-TR" dirty="0" smtClean="0"/>
              <a:t>Ekip olarak görev yapıldığı için birlikte çalıştıkları kişileri inceleyebilir ve kendilerine örnek alabilirler. Ayrıca konu hakkında bilgi sahibi kişiler sayesinde mesleki bilgi birikimi elde etmeleri kolaylaşmaktadır.</a:t>
            </a:r>
          </a:p>
          <a:p>
            <a:pPr fontAlgn="b"/>
            <a:r>
              <a:rPr lang="tr-TR" dirty="0" smtClean="0"/>
              <a:t>Hayatın gerçekleri ile iç içe olan öğrenciler soğukkanlı davranmayı öğrenirler. Bu kişisel gelişimleri açısından önemli bir konudur.</a:t>
            </a:r>
          </a:p>
          <a:p>
            <a:endParaRPr lang="tr-TR" dirty="0"/>
          </a:p>
        </p:txBody>
      </p:sp>
      <p:pic>
        <p:nvPicPr>
          <p:cNvPr id="4" name="3 Resim" descr="Sağlık-Meslek-Lisesi-Mezunları-Ne-Olabilir-2-Yıllığa-Geçiş-400x225.jpg"/>
          <p:cNvPicPr>
            <a:picLocks noChangeAspect="1"/>
          </p:cNvPicPr>
          <p:nvPr/>
        </p:nvPicPr>
        <p:blipFill>
          <a:blip r:embed="rId2" cstate="print"/>
          <a:stretch>
            <a:fillRect/>
          </a:stretch>
        </p:blipFill>
        <p:spPr>
          <a:xfrm>
            <a:off x="4499992" y="476672"/>
            <a:ext cx="4355976" cy="54006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ÜNİVERSİTEDE TERCİH EDİLEBİLECEK BÖLÜMLER</a:t>
            </a:r>
            <a:endParaRPr lang="tr-TR" dirty="0">
              <a:solidFill>
                <a:srgbClr val="C00000"/>
              </a:solidFill>
            </a:endParaRPr>
          </a:p>
        </p:txBody>
      </p:sp>
      <p:sp>
        <p:nvSpPr>
          <p:cNvPr id="3" name="2 İçerik Yer Tutucusu"/>
          <p:cNvSpPr>
            <a:spLocks noGrp="1"/>
          </p:cNvSpPr>
          <p:nvPr>
            <p:ph sz="quarter" idx="1"/>
          </p:nvPr>
        </p:nvSpPr>
        <p:spPr>
          <a:xfrm>
            <a:off x="457200" y="1484784"/>
            <a:ext cx="7467600" cy="5373216"/>
          </a:xfrm>
        </p:spPr>
        <p:txBody>
          <a:bodyPr>
            <a:normAutofit fontScale="62500" lnSpcReduction="20000"/>
          </a:bodyPr>
          <a:lstStyle/>
          <a:p>
            <a:pPr fontAlgn="b"/>
            <a:r>
              <a:rPr lang="tr-TR" dirty="0" smtClean="0"/>
              <a:t>Acil </a:t>
            </a:r>
            <a:r>
              <a:rPr lang="tr-TR" dirty="0" smtClean="0"/>
              <a:t>Tıp Teknisyenliği</a:t>
            </a:r>
          </a:p>
          <a:p>
            <a:pPr fontAlgn="b"/>
            <a:r>
              <a:rPr lang="tr-TR" dirty="0" smtClean="0"/>
              <a:t>Hemşirelik</a:t>
            </a:r>
          </a:p>
          <a:p>
            <a:pPr fontAlgn="b"/>
            <a:r>
              <a:rPr lang="tr-TR" dirty="0" smtClean="0"/>
              <a:t>Sağlık</a:t>
            </a:r>
          </a:p>
          <a:p>
            <a:pPr fontAlgn="b"/>
            <a:r>
              <a:rPr lang="tr-TR" dirty="0" smtClean="0"/>
              <a:t>Sağlık Memurluğu</a:t>
            </a:r>
          </a:p>
          <a:p>
            <a:pPr fontAlgn="b"/>
            <a:r>
              <a:rPr lang="tr-TR" dirty="0" smtClean="0"/>
              <a:t>İlk Yardım ve Acil Bakım Teknisyenliği</a:t>
            </a:r>
          </a:p>
          <a:p>
            <a:pPr fontAlgn="b"/>
            <a:r>
              <a:rPr lang="tr-TR" dirty="0" smtClean="0"/>
              <a:t>Acil Yardım ve Afet Yönetimi</a:t>
            </a:r>
          </a:p>
          <a:p>
            <a:pPr fontAlgn="b"/>
            <a:r>
              <a:rPr lang="tr-TR" dirty="0" smtClean="0"/>
              <a:t>Sağlık Yönetimi</a:t>
            </a:r>
          </a:p>
          <a:p>
            <a:pPr fontAlgn="b"/>
            <a:r>
              <a:rPr lang="tr-TR" dirty="0" smtClean="0"/>
              <a:t>Sağlık Kurumları Yöneticiliği</a:t>
            </a:r>
          </a:p>
          <a:p>
            <a:pPr fontAlgn="b"/>
            <a:r>
              <a:rPr lang="tr-TR" dirty="0" smtClean="0"/>
              <a:t>Beslenme ve Diyetetik</a:t>
            </a:r>
          </a:p>
          <a:p>
            <a:pPr fontAlgn="b"/>
            <a:r>
              <a:rPr lang="tr-TR" dirty="0" smtClean="0"/>
              <a:t>Tıp Sekreterliği</a:t>
            </a:r>
          </a:p>
          <a:p>
            <a:pPr fontAlgn="b"/>
            <a:r>
              <a:rPr lang="tr-TR" dirty="0" smtClean="0"/>
              <a:t>Tıbbi Sekreterlik</a:t>
            </a:r>
          </a:p>
          <a:p>
            <a:pPr fontAlgn="b"/>
            <a:r>
              <a:rPr lang="tr-TR" dirty="0" smtClean="0"/>
              <a:t>Hemşirelik</a:t>
            </a:r>
          </a:p>
          <a:p>
            <a:pPr fontAlgn="b"/>
            <a:r>
              <a:rPr lang="tr-TR" dirty="0" smtClean="0"/>
              <a:t>Çevre Sağlığı</a:t>
            </a:r>
          </a:p>
          <a:p>
            <a:pPr fontAlgn="b"/>
            <a:r>
              <a:rPr lang="tr-TR" dirty="0" smtClean="0"/>
              <a:t>Hemşirelik</a:t>
            </a:r>
          </a:p>
          <a:p>
            <a:pPr fontAlgn="b"/>
            <a:r>
              <a:rPr lang="tr-TR" dirty="0" smtClean="0"/>
              <a:t>Ebelik</a:t>
            </a:r>
          </a:p>
          <a:p>
            <a:pPr fontAlgn="b"/>
            <a:r>
              <a:rPr lang="tr-TR" dirty="0" smtClean="0"/>
              <a:t>Yaşlı Hizmetleri</a:t>
            </a:r>
          </a:p>
          <a:p>
            <a:pPr fontAlgn="b"/>
            <a:r>
              <a:rPr lang="tr-TR" dirty="0" smtClean="0"/>
              <a:t>Ebelik</a:t>
            </a:r>
          </a:p>
          <a:p>
            <a:pPr fontAlgn="b"/>
            <a:r>
              <a:rPr lang="tr-TR" dirty="0" smtClean="0"/>
              <a:t>Hasta ve Yaşlı Hizmetleri</a:t>
            </a:r>
          </a:p>
          <a:p>
            <a:pPr fontAlgn="b"/>
            <a:r>
              <a:rPr lang="tr-TR" dirty="0" smtClean="0"/>
              <a:t>Ebelik-Hemşirelik</a:t>
            </a:r>
          </a:p>
          <a:p>
            <a:pPr fontAlgn="b"/>
            <a:r>
              <a:rPr lang="tr-TR" dirty="0" smtClean="0"/>
              <a:t>Tıbbi Tanıtım ve Pazarlama</a:t>
            </a:r>
          </a:p>
          <a:p>
            <a:endParaRPr lang="tr-TR" dirty="0"/>
          </a:p>
        </p:txBody>
      </p:sp>
      <p:pic>
        <p:nvPicPr>
          <p:cNvPr id="4" name="3 Resim" descr="indir.jpg"/>
          <p:cNvPicPr>
            <a:picLocks noChangeAspect="1"/>
          </p:cNvPicPr>
          <p:nvPr/>
        </p:nvPicPr>
        <p:blipFill>
          <a:blip r:embed="rId2" cstate="print"/>
          <a:stretch>
            <a:fillRect/>
          </a:stretch>
        </p:blipFill>
        <p:spPr>
          <a:xfrm>
            <a:off x="4427984" y="1556792"/>
            <a:ext cx="3888432" cy="4968552"/>
          </a:xfrm>
          <a:prstGeom prst="rect">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60648"/>
            <a:ext cx="7467600" cy="6213304"/>
          </a:xfrm>
        </p:spPr>
        <p:txBody>
          <a:bodyPr>
            <a:normAutofit fontScale="40000" lnSpcReduction="20000"/>
          </a:bodyPr>
          <a:lstStyle/>
          <a:p>
            <a:pPr fontAlgn="b"/>
            <a:r>
              <a:rPr lang="tr-TR" sz="3400" dirty="0" smtClean="0"/>
              <a:t>Tıbbi </a:t>
            </a:r>
            <a:r>
              <a:rPr lang="tr-TR" sz="3400" dirty="0" err="1" smtClean="0"/>
              <a:t>Labaratuvar</a:t>
            </a:r>
            <a:r>
              <a:rPr lang="tr-TR" sz="3400" dirty="0" smtClean="0"/>
              <a:t> </a:t>
            </a:r>
            <a:r>
              <a:rPr lang="tr-TR" sz="3400" dirty="0" smtClean="0"/>
              <a:t>Teknikleri</a:t>
            </a:r>
          </a:p>
          <a:p>
            <a:pPr fontAlgn="b"/>
            <a:r>
              <a:rPr lang="tr-TR" sz="3400" dirty="0" err="1" smtClean="0"/>
              <a:t>Podoloji</a:t>
            </a:r>
            <a:endParaRPr lang="tr-TR" sz="3400" dirty="0" smtClean="0"/>
          </a:p>
          <a:p>
            <a:pPr fontAlgn="b"/>
            <a:r>
              <a:rPr lang="tr-TR" sz="3400" dirty="0" err="1" smtClean="0"/>
              <a:t>Perfüzyon</a:t>
            </a:r>
            <a:r>
              <a:rPr lang="tr-TR" sz="3400" dirty="0" smtClean="0"/>
              <a:t> Teknikleri</a:t>
            </a:r>
          </a:p>
          <a:p>
            <a:pPr fontAlgn="b"/>
            <a:r>
              <a:rPr lang="tr-TR" sz="3400" dirty="0" smtClean="0"/>
              <a:t>Patoloji </a:t>
            </a:r>
            <a:r>
              <a:rPr lang="tr-TR" sz="3400" dirty="0" err="1" smtClean="0"/>
              <a:t>Labaratuvar</a:t>
            </a:r>
            <a:r>
              <a:rPr lang="tr-TR" sz="3400" dirty="0" smtClean="0"/>
              <a:t> </a:t>
            </a:r>
            <a:r>
              <a:rPr lang="tr-TR" sz="3400" dirty="0" smtClean="0"/>
              <a:t>Teknikleri</a:t>
            </a:r>
          </a:p>
          <a:p>
            <a:pPr fontAlgn="b"/>
            <a:r>
              <a:rPr lang="tr-TR" sz="3400" dirty="0" err="1" smtClean="0"/>
              <a:t>Odyometri</a:t>
            </a:r>
            <a:endParaRPr lang="tr-TR" sz="3400" dirty="0" smtClean="0"/>
          </a:p>
          <a:p>
            <a:pPr fontAlgn="b"/>
            <a:r>
              <a:rPr lang="tr-TR" sz="3400" dirty="0" smtClean="0"/>
              <a:t>Laborant ve Veteriner Sağlık</a:t>
            </a:r>
          </a:p>
          <a:p>
            <a:pPr fontAlgn="b"/>
            <a:r>
              <a:rPr lang="tr-TR" sz="3400" dirty="0" err="1" smtClean="0"/>
              <a:t>Labaratuvar</a:t>
            </a:r>
            <a:r>
              <a:rPr lang="tr-TR" sz="3400" dirty="0" smtClean="0"/>
              <a:t> </a:t>
            </a:r>
            <a:r>
              <a:rPr lang="tr-TR" sz="3400" dirty="0" smtClean="0"/>
              <a:t>Teknolojisi</a:t>
            </a:r>
          </a:p>
          <a:p>
            <a:pPr fontAlgn="b"/>
            <a:r>
              <a:rPr lang="tr-TR" sz="3400" dirty="0" smtClean="0"/>
              <a:t>İlk ve Acil Yardım</a:t>
            </a:r>
          </a:p>
          <a:p>
            <a:pPr fontAlgn="b"/>
            <a:r>
              <a:rPr lang="tr-TR" sz="3400" dirty="0" smtClean="0"/>
              <a:t>Ağız ve Diş Sağlığı</a:t>
            </a:r>
          </a:p>
          <a:p>
            <a:pPr fontAlgn="b"/>
            <a:r>
              <a:rPr lang="tr-TR" sz="3400" dirty="0" smtClean="0"/>
              <a:t>Ameliyathane Hizmetleri</a:t>
            </a:r>
          </a:p>
          <a:p>
            <a:pPr fontAlgn="b"/>
            <a:r>
              <a:rPr lang="tr-TR" sz="3400" dirty="0" smtClean="0"/>
              <a:t>Anestezi</a:t>
            </a:r>
          </a:p>
          <a:p>
            <a:pPr fontAlgn="b"/>
            <a:r>
              <a:rPr lang="tr-TR" sz="3400" dirty="0" smtClean="0"/>
              <a:t>Denizci Sağlığı</a:t>
            </a:r>
          </a:p>
          <a:p>
            <a:pPr fontAlgn="b"/>
            <a:r>
              <a:rPr lang="tr-TR" sz="3400" dirty="0" smtClean="0"/>
              <a:t>Fizyoterapi</a:t>
            </a:r>
          </a:p>
          <a:p>
            <a:pPr fontAlgn="b"/>
            <a:r>
              <a:rPr lang="tr-TR" sz="3400" dirty="0" smtClean="0"/>
              <a:t>İş Sağlığı ve Güvenliği</a:t>
            </a:r>
          </a:p>
          <a:p>
            <a:pPr fontAlgn="b"/>
            <a:r>
              <a:rPr lang="tr-TR" sz="3400" dirty="0" smtClean="0"/>
              <a:t>Engelli Bakımı ve Rehabilitasyon</a:t>
            </a:r>
          </a:p>
          <a:p>
            <a:pPr fontAlgn="b"/>
            <a:r>
              <a:rPr lang="tr-TR" sz="3400" dirty="0" err="1" smtClean="0"/>
              <a:t>Elektronörofizyoloji</a:t>
            </a:r>
            <a:endParaRPr lang="tr-TR" sz="3400" dirty="0" smtClean="0"/>
          </a:p>
          <a:p>
            <a:pPr fontAlgn="b"/>
            <a:r>
              <a:rPr lang="tr-TR" sz="3400" dirty="0" smtClean="0"/>
              <a:t>Evde Hasta Bakımı</a:t>
            </a:r>
          </a:p>
          <a:p>
            <a:pPr fontAlgn="b"/>
            <a:r>
              <a:rPr lang="tr-TR" sz="3400" dirty="0" smtClean="0"/>
              <a:t>İş ve Uğraşı Terapisi</a:t>
            </a:r>
          </a:p>
          <a:p>
            <a:pPr fontAlgn="b"/>
            <a:r>
              <a:rPr lang="tr-TR" sz="3400" dirty="0" smtClean="0"/>
              <a:t>Biyomedikal Cihaz Teknolojileri</a:t>
            </a:r>
          </a:p>
          <a:p>
            <a:pPr fontAlgn="b"/>
            <a:r>
              <a:rPr lang="tr-TR" sz="3400" dirty="0" smtClean="0"/>
              <a:t>Ortopedik Protez ve </a:t>
            </a:r>
            <a:r>
              <a:rPr lang="tr-TR" sz="3400" dirty="0" err="1" smtClean="0"/>
              <a:t>Ortez</a:t>
            </a:r>
            <a:endParaRPr lang="tr-TR" sz="3400" dirty="0" smtClean="0"/>
          </a:p>
          <a:p>
            <a:pPr fontAlgn="b"/>
            <a:r>
              <a:rPr lang="tr-TR" sz="3400" dirty="0" smtClean="0"/>
              <a:t>Nükleer Tıp Teknikleri</a:t>
            </a:r>
          </a:p>
          <a:p>
            <a:pPr fontAlgn="b"/>
            <a:r>
              <a:rPr lang="tr-TR" sz="3400" dirty="0" smtClean="0"/>
              <a:t>Tıbbi </a:t>
            </a:r>
            <a:r>
              <a:rPr lang="tr-TR" sz="3400" dirty="0" err="1" smtClean="0"/>
              <a:t>Dökümantasyon</a:t>
            </a:r>
            <a:r>
              <a:rPr lang="tr-TR" sz="3400" dirty="0" smtClean="0"/>
              <a:t> ve Sekreterlik</a:t>
            </a:r>
          </a:p>
          <a:p>
            <a:pPr fontAlgn="b"/>
            <a:r>
              <a:rPr lang="tr-TR" sz="3400" dirty="0" smtClean="0"/>
              <a:t>Diyaliz</a:t>
            </a:r>
          </a:p>
          <a:p>
            <a:pPr fontAlgn="b"/>
            <a:r>
              <a:rPr lang="tr-TR" sz="3400" dirty="0" smtClean="0"/>
              <a:t>Otopsi Yardımcılığı’ dır.</a:t>
            </a:r>
          </a:p>
          <a:p>
            <a:endParaRPr lang="tr-TR" dirty="0"/>
          </a:p>
        </p:txBody>
      </p:sp>
      <p:pic>
        <p:nvPicPr>
          <p:cNvPr id="5" name="4 Resim" descr="images (1).jpg"/>
          <p:cNvPicPr>
            <a:picLocks noChangeAspect="1"/>
          </p:cNvPicPr>
          <p:nvPr/>
        </p:nvPicPr>
        <p:blipFill>
          <a:blip r:embed="rId2" cstate="print"/>
          <a:stretch>
            <a:fillRect/>
          </a:stretch>
        </p:blipFill>
        <p:spPr>
          <a:xfrm>
            <a:off x="4355976" y="476672"/>
            <a:ext cx="4248472" cy="5760640"/>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buNone/>
            </a:pPr>
            <a:endParaRPr lang="tr-TR" b="1" dirty="0" smtClean="0">
              <a:solidFill>
                <a:srgbClr val="C00000"/>
              </a:solidFill>
            </a:endParaRPr>
          </a:p>
          <a:p>
            <a:pPr algn="ctr">
              <a:buNone/>
            </a:pPr>
            <a:endParaRPr lang="tr-TR" b="1" dirty="0" smtClean="0">
              <a:solidFill>
                <a:srgbClr val="C00000"/>
              </a:solidFill>
            </a:endParaRPr>
          </a:p>
          <a:p>
            <a:pPr algn="ctr">
              <a:buNone/>
            </a:pPr>
            <a:endParaRPr lang="tr-TR" b="1" dirty="0" smtClean="0">
              <a:solidFill>
                <a:srgbClr val="C00000"/>
              </a:solidFill>
            </a:endParaRPr>
          </a:p>
          <a:p>
            <a:pPr algn="ctr">
              <a:buNone/>
            </a:pPr>
            <a:endParaRPr lang="tr-TR" b="1" dirty="0" smtClean="0">
              <a:solidFill>
                <a:srgbClr val="C00000"/>
              </a:solidFill>
            </a:endParaRPr>
          </a:p>
          <a:p>
            <a:pPr algn="ctr">
              <a:buNone/>
            </a:pPr>
            <a:endParaRPr lang="tr-TR" b="1" dirty="0" smtClean="0">
              <a:solidFill>
                <a:srgbClr val="C00000"/>
              </a:solidFill>
            </a:endParaRPr>
          </a:p>
          <a:p>
            <a:pPr algn="ctr">
              <a:buNone/>
            </a:pPr>
            <a:endParaRPr lang="tr-TR" b="1" dirty="0" smtClean="0">
              <a:solidFill>
                <a:srgbClr val="C00000"/>
              </a:solidFill>
            </a:endParaRPr>
          </a:p>
          <a:p>
            <a:pPr algn="ctr">
              <a:buNone/>
            </a:pPr>
            <a:r>
              <a:rPr lang="tr-TR" b="1" dirty="0" smtClean="0">
                <a:solidFill>
                  <a:srgbClr val="C00000"/>
                </a:solidFill>
              </a:rPr>
              <a:t>EBRU ÇELİK</a:t>
            </a:r>
          </a:p>
          <a:p>
            <a:pPr algn="ctr">
              <a:buNone/>
            </a:pPr>
            <a:r>
              <a:rPr lang="tr-TR" b="1" dirty="0" smtClean="0">
                <a:solidFill>
                  <a:srgbClr val="C00000"/>
                </a:solidFill>
              </a:rPr>
              <a:t>OKUL  REHBER ÖĞRETMENİ </a:t>
            </a:r>
            <a:endParaRPr lang="tr-TR" b="1" dirty="0">
              <a:solidFill>
                <a:srgbClr val="C00000"/>
              </a:solidFill>
            </a:endParaRPr>
          </a:p>
        </p:txBody>
      </p:sp>
      <p:pic>
        <p:nvPicPr>
          <p:cNvPr id="4" name="3 Resim" descr="PDR.jpg"/>
          <p:cNvPicPr>
            <a:picLocks noChangeAspect="1"/>
          </p:cNvPicPr>
          <p:nvPr/>
        </p:nvPicPr>
        <p:blipFill>
          <a:blip r:embed="rId2" cstate="print"/>
          <a:stretch>
            <a:fillRect/>
          </a:stretch>
        </p:blipFill>
        <p:spPr>
          <a:xfrm>
            <a:off x="611560" y="260648"/>
            <a:ext cx="7200800" cy="3605386"/>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ALAN HAKKINDA</a:t>
            </a:r>
            <a:r>
              <a:rPr lang="tr-TR" b="1" dirty="0" smtClean="0"/>
              <a:t/>
            </a:r>
            <a:br>
              <a:rPr lang="tr-TR" b="1" dirty="0" smtClean="0"/>
            </a:br>
            <a:endParaRPr lang="tr-TR" dirty="0"/>
          </a:p>
        </p:txBody>
      </p:sp>
      <p:sp>
        <p:nvSpPr>
          <p:cNvPr id="3" name="2 İçerik Yer Tutucusu"/>
          <p:cNvSpPr>
            <a:spLocks noGrp="1"/>
          </p:cNvSpPr>
          <p:nvPr>
            <p:ph sz="quarter" idx="1"/>
          </p:nvPr>
        </p:nvSpPr>
        <p:spPr>
          <a:xfrm>
            <a:off x="457200" y="1196752"/>
            <a:ext cx="7467600" cy="5277200"/>
          </a:xfrm>
        </p:spPr>
        <p:txBody>
          <a:bodyPr>
            <a:normAutofit fontScale="70000" lnSpcReduction="20000"/>
          </a:bodyPr>
          <a:lstStyle/>
          <a:p>
            <a:pPr marL="457200" indent="-457200">
              <a:buFont typeface="+mj-lt"/>
              <a:buAutoNum type="arabicPeriod"/>
            </a:pPr>
            <a:r>
              <a:rPr lang="tr-TR" dirty="0" smtClean="0"/>
              <a:t>Hastanın beslenmesini </a:t>
            </a:r>
            <a:r>
              <a:rPr lang="tr-TR" dirty="0" smtClean="0"/>
              <a:t>sağlama</a:t>
            </a:r>
          </a:p>
          <a:p>
            <a:pPr marL="457200" indent="-457200">
              <a:buFont typeface="+mj-lt"/>
              <a:buAutoNum type="arabicPeriod"/>
            </a:pPr>
            <a:r>
              <a:rPr lang="tr-TR" dirty="0" smtClean="0"/>
              <a:t>B</a:t>
            </a:r>
            <a:r>
              <a:rPr lang="tr-TR" dirty="0" smtClean="0"/>
              <a:t>ilgisayar </a:t>
            </a:r>
            <a:r>
              <a:rPr lang="tr-TR" dirty="0" smtClean="0"/>
              <a:t>ofis programlarını </a:t>
            </a:r>
            <a:r>
              <a:rPr lang="tr-TR" dirty="0" smtClean="0"/>
              <a:t>kullanma</a:t>
            </a:r>
          </a:p>
          <a:p>
            <a:pPr marL="457200" indent="-457200">
              <a:buFont typeface="+mj-lt"/>
              <a:buAutoNum type="arabicPeriod"/>
            </a:pPr>
            <a:r>
              <a:rPr lang="tr-TR" dirty="0" smtClean="0"/>
              <a:t>Sağlık </a:t>
            </a:r>
            <a:r>
              <a:rPr lang="tr-TR" dirty="0" smtClean="0"/>
              <a:t>hizmetlerinde etkili iletişim </a:t>
            </a:r>
            <a:r>
              <a:rPr lang="tr-TR" dirty="0" smtClean="0"/>
              <a:t>kurma</a:t>
            </a:r>
          </a:p>
          <a:p>
            <a:pPr marL="457200" indent="-457200">
              <a:buFont typeface="+mj-lt"/>
              <a:buAutoNum type="arabicPeriod"/>
            </a:pPr>
            <a:r>
              <a:rPr lang="tr-TR" dirty="0" smtClean="0"/>
              <a:t>İnsan </a:t>
            </a:r>
            <a:r>
              <a:rPr lang="tr-TR" dirty="0" smtClean="0"/>
              <a:t>vücudunun anatomi ve fizyolojisini </a:t>
            </a:r>
            <a:r>
              <a:rPr lang="tr-TR" dirty="0" smtClean="0"/>
              <a:t>tanıma</a:t>
            </a:r>
          </a:p>
          <a:p>
            <a:pPr marL="457200" indent="-457200">
              <a:buFont typeface="+mj-lt"/>
              <a:buAutoNum type="arabicPeriod"/>
            </a:pPr>
            <a:r>
              <a:rPr lang="tr-TR" dirty="0" smtClean="0"/>
              <a:t>M</a:t>
            </a:r>
            <a:r>
              <a:rPr lang="tr-TR" dirty="0" smtClean="0"/>
              <a:t>esleki </a:t>
            </a:r>
            <a:r>
              <a:rPr lang="tr-TR" dirty="0" smtClean="0"/>
              <a:t>hak ve sorumluluklar doğrultusunda </a:t>
            </a:r>
            <a:r>
              <a:rPr lang="tr-TR" dirty="0" smtClean="0"/>
              <a:t>çalışma</a:t>
            </a:r>
          </a:p>
          <a:p>
            <a:pPr marL="457200" indent="-457200">
              <a:buFont typeface="+mj-lt"/>
              <a:buAutoNum type="arabicPeriod"/>
            </a:pPr>
            <a:r>
              <a:rPr lang="tr-TR" dirty="0" smtClean="0"/>
              <a:t>H</a:t>
            </a:r>
            <a:r>
              <a:rPr lang="tr-TR" dirty="0" smtClean="0"/>
              <a:t>astanın </a:t>
            </a:r>
            <a:r>
              <a:rPr lang="tr-TR" dirty="0" smtClean="0"/>
              <a:t>tıbbi bakımını </a:t>
            </a:r>
            <a:r>
              <a:rPr lang="tr-TR" dirty="0" smtClean="0"/>
              <a:t>destekleme</a:t>
            </a:r>
          </a:p>
          <a:p>
            <a:pPr marL="457200" indent="-457200">
              <a:buFont typeface="+mj-lt"/>
              <a:buAutoNum type="arabicPeriod"/>
            </a:pPr>
            <a:r>
              <a:rPr lang="tr-TR" dirty="0" smtClean="0"/>
              <a:t>H</a:t>
            </a:r>
            <a:r>
              <a:rPr lang="tr-TR" dirty="0" smtClean="0"/>
              <a:t>astanın </a:t>
            </a:r>
            <a:r>
              <a:rPr lang="tr-TR" dirty="0" smtClean="0"/>
              <a:t>kişisel bakımını </a:t>
            </a:r>
            <a:r>
              <a:rPr lang="tr-TR" dirty="0" smtClean="0"/>
              <a:t>yapma</a:t>
            </a:r>
          </a:p>
          <a:p>
            <a:pPr marL="457200" indent="-457200">
              <a:buFont typeface="+mj-lt"/>
              <a:buAutoNum type="arabicPeriod"/>
            </a:pPr>
            <a:r>
              <a:rPr lang="tr-TR" dirty="0" smtClean="0"/>
              <a:t>H</a:t>
            </a:r>
            <a:r>
              <a:rPr lang="tr-TR" dirty="0" smtClean="0"/>
              <a:t>asta/yaralıya </a:t>
            </a:r>
            <a:r>
              <a:rPr lang="tr-TR" dirty="0" smtClean="0"/>
              <a:t>ilk yardım </a:t>
            </a:r>
            <a:r>
              <a:rPr lang="tr-TR" dirty="0" smtClean="0"/>
              <a:t>uygulama</a:t>
            </a:r>
          </a:p>
          <a:p>
            <a:pPr marL="457200" indent="-457200">
              <a:buFont typeface="+mj-lt"/>
              <a:buAutoNum type="arabicPeriod"/>
            </a:pPr>
            <a:r>
              <a:rPr lang="tr-TR" dirty="0" smtClean="0"/>
              <a:t>A</a:t>
            </a:r>
            <a:r>
              <a:rPr lang="tr-TR" dirty="0" smtClean="0"/>
              <a:t>septik </a:t>
            </a:r>
            <a:r>
              <a:rPr lang="tr-TR" dirty="0" smtClean="0"/>
              <a:t>tekniklere uygun </a:t>
            </a:r>
            <a:r>
              <a:rPr lang="tr-TR" dirty="0" smtClean="0"/>
              <a:t>çalışma</a:t>
            </a:r>
          </a:p>
          <a:p>
            <a:pPr marL="457200" indent="-457200">
              <a:buFont typeface="+mj-lt"/>
              <a:buAutoNum type="arabicPeriod"/>
            </a:pPr>
            <a:r>
              <a:rPr lang="tr-TR" dirty="0" smtClean="0"/>
              <a:t>E</a:t>
            </a:r>
            <a:r>
              <a:rPr lang="tr-TR" dirty="0" smtClean="0"/>
              <a:t>nfeksiyon </a:t>
            </a:r>
            <a:r>
              <a:rPr lang="tr-TR" dirty="0" smtClean="0"/>
              <a:t>hastalıklarına karşı önlem </a:t>
            </a:r>
            <a:r>
              <a:rPr lang="tr-TR" dirty="0" smtClean="0"/>
              <a:t>alma</a:t>
            </a:r>
          </a:p>
          <a:p>
            <a:pPr marL="457200" indent="-457200">
              <a:buFont typeface="+mj-lt"/>
              <a:buAutoNum type="arabicPeriod"/>
            </a:pPr>
            <a:r>
              <a:rPr lang="tr-TR" dirty="0" smtClean="0"/>
              <a:t>D</a:t>
            </a:r>
            <a:r>
              <a:rPr lang="tr-TR" dirty="0" smtClean="0"/>
              <a:t>oğum </a:t>
            </a:r>
            <a:r>
              <a:rPr lang="tr-TR" dirty="0" smtClean="0"/>
              <a:t>öncesi izlem ve doğuma yardımcı </a:t>
            </a:r>
            <a:r>
              <a:rPr lang="tr-TR" dirty="0" smtClean="0"/>
              <a:t>olma</a:t>
            </a:r>
          </a:p>
          <a:p>
            <a:pPr marL="457200" indent="-457200">
              <a:buFont typeface="+mj-lt"/>
              <a:buAutoNum type="arabicPeriod"/>
            </a:pPr>
            <a:r>
              <a:rPr lang="tr-TR" dirty="0" smtClean="0"/>
              <a:t>Kadın </a:t>
            </a:r>
            <a:r>
              <a:rPr lang="tr-TR" dirty="0" smtClean="0"/>
              <a:t>hastalıkları ve aile planlaması hizmetlerinde yardımcı </a:t>
            </a:r>
            <a:r>
              <a:rPr lang="tr-TR" dirty="0" smtClean="0"/>
              <a:t>olma</a:t>
            </a:r>
          </a:p>
          <a:p>
            <a:pPr marL="457200" indent="-457200">
              <a:buFont typeface="+mj-lt"/>
              <a:buAutoNum type="arabicPeriod"/>
            </a:pPr>
            <a:r>
              <a:rPr lang="tr-TR" dirty="0" smtClean="0"/>
              <a:t>Y</a:t>
            </a:r>
            <a:r>
              <a:rPr lang="tr-TR" dirty="0" smtClean="0"/>
              <a:t>eni doğan </a:t>
            </a:r>
            <a:r>
              <a:rPr lang="tr-TR" dirty="0" smtClean="0"/>
              <a:t>ve çocuk sağlığını </a:t>
            </a:r>
            <a:r>
              <a:rPr lang="tr-TR" dirty="0" smtClean="0"/>
              <a:t>koruma</a:t>
            </a:r>
          </a:p>
          <a:p>
            <a:pPr marL="457200" indent="-457200">
              <a:buFont typeface="+mj-lt"/>
              <a:buAutoNum type="arabicPeriod"/>
            </a:pPr>
            <a:r>
              <a:rPr lang="tr-TR" dirty="0" smtClean="0"/>
              <a:t>Ö</a:t>
            </a:r>
            <a:r>
              <a:rPr lang="tr-TR" dirty="0" smtClean="0"/>
              <a:t>zel </a:t>
            </a:r>
            <a:r>
              <a:rPr lang="tr-TR" dirty="0" smtClean="0"/>
              <a:t>bakım uygulamaları </a:t>
            </a:r>
            <a:r>
              <a:rPr lang="tr-TR" dirty="0" smtClean="0"/>
              <a:t>yapma</a:t>
            </a:r>
          </a:p>
          <a:p>
            <a:pPr marL="457200" indent="-457200">
              <a:buFont typeface="+mj-lt"/>
              <a:buAutoNum type="arabicPeriod"/>
            </a:pPr>
            <a:r>
              <a:rPr lang="tr-TR" dirty="0" smtClean="0"/>
              <a:t>M</a:t>
            </a:r>
            <a:r>
              <a:rPr lang="tr-TR" dirty="0" smtClean="0"/>
              <a:t>esleki </a:t>
            </a:r>
            <a:r>
              <a:rPr lang="tr-TR" dirty="0" smtClean="0"/>
              <a:t>temel uygulamaları yürütme ile ilgili </a:t>
            </a:r>
            <a:r>
              <a:rPr lang="tr-TR" dirty="0" smtClean="0"/>
              <a:t>bilgi</a:t>
            </a:r>
          </a:p>
          <a:p>
            <a:pPr marL="457200" indent="-457200">
              <a:buNone/>
            </a:pPr>
            <a:r>
              <a:rPr lang="tr-TR" dirty="0" smtClean="0"/>
              <a:t>becerileri </a:t>
            </a:r>
            <a:r>
              <a:rPr lang="tr-TR" dirty="0" smtClean="0"/>
              <a:t>kazandırmaya yönelik eğitim ve öğretim verilen alandır.</a:t>
            </a:r>
            <a:endParaRPr lang="tr-TR" dirty="0"/>
          </a:p>
        </p:txBody>
      </p:sp>
      <p:pic>
        <p:nvPicPr>
          <p:cNvPr id="8" name="7 Resim" descr="indir (2).jpg"/>
          <p:cNvPicPr>
            <a:picLocks noChangeAspect="1"/>
          </p:cNvPicPr>
          <p:nvPr/>
        </p:nvPicPr>
        <p:blipFill>
          <a:blip r:embed="rId2" cstate="print"/>
          <a:stretch>
            <a:fillRect/>
          </a:stretch>
        </p:blipFill>
        <p:spPr>
          <a:xfrm>
            <a:off x="5436096" y="188640"/>
            <a:ext cx="2781300" cy="1872208"/>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solidFill>
                  <a:srgbClr val="C00000"/>
                </a:solidFill>
                <a:latin typeface="Calibri" pitchFamily="34" charset="0"/>
                <a:cs typeface="Calibri" pitchFamily="34" charset="0"/>
              </a:rPr>
              <a:t>ALANIN ALTINDA YER ALAN DALLAR</a:t>
            </a:r>
            <a:br>
              <a:rPr lang="tr-TR" sz="3200" dirty="0" smtClean="0">
                <a:solidFill>
                  <a:srgbClr val="C00000"/>
                </a:solidFill>
                <a:latin typeface="Calibri" pitchFamily="34" charset="0"/>
                <a:cs typeface="Calibri" pitchFamily="34" charset="0"/>
              </a:rPr>
            </a:br>
            <a:endParaRPr lang="tr-TR" sz="3200" dirty="0">
              <a:solidFill>
                <a:srgbClr val="C00000"/>
              </a:solidFill>
              <a:latin typeface="Calibri" pitchFamily="34" charset="0"/>
              <a:cs typeface="Calibri" pitchFamily="34" charset="0"/>
            </a:endParaRPr>
          </a:p>
        </p:txBody>
      </p:sp>
      <p:sp>
        <p:nvSpPr>
          <p:cNvPr id="3" name="2 İçerik Yer Tutucusu"/>
          <p:cNvSpPr>
            <a:spLocks noGrp="1"/>
          </p:cNvSpPr>
          <p:nvPr>
            <p:ph sz="quarter" idx="1"/>
          </p:nvPr>
        </p:nvSpPr>
        <p:spPr>
          <a:xfrm>
            <a:off x="395536" y="1412776"/>
            <a:ext cx="7467600" cy="4637112"/>
          </a:xfrm>
        </p:spPr>
        <p:txBody>
          <a:bodyPr/>
          <a:lstStyle/>
          <a:p>
            <a:r>
              <a:rPr lang="tr-TR" sz="3600" dirty="0" smtClean="0"/>
              <a:t>1- Ebe Yardımcılığı</a:t>
            </a:r>
          </a:p>
          <a:p>
            <a:r>
              <a:rPr lang="tr-TR" sz="3600" dirty="0" smtClean="0"/>
              <a:t>2- Hemşire Yardımcılığı</a:t>
            </a:r>
          </a:p>
          <a:p>
            <a:r>
              <a:rPr lang="tr-TR" sz="3600" dirty="0" smtClean="0"/>
              <a:t>3- Sağlık Bakım Teknisyenliği</a:t>
            </a:r>
          </a:p>
          <a:p>
            <a:endParaRPr lang="tr-TR" dirty="0"/>
          </a:p>
        </p:txBody>
      </p:sp>
      <p:pic>
        <p:nvPicPr>
          <p:cNvPr id="4" name="3 Resim" descr="images.jpg"/>
          <p:cNvPicPr>
            <a:picLocks noChangeAspect="1"/>
          </p:cNvPicPr>
          <p:nvPr/>
        </p:nvPicPr>
        <p:blipFill>
          <a:blip r:embed="rId2" cstate="print"/>
          <a:stretch>
            <a:fillRect/>
          </a:stretch>
        </p:blipFill>
        <p:spPr>
          <a:xfrm>
            <a:off x="683568" y="3573016"/>
            <a:ext cx="7344816" cy="302433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EĞİTİM VE KARİYER İMKÂNLARI</a:t>
            </a:r>
            <a:r>
              <a:rPr lang="tr-TR" b="1" dirty="0" smtClean="0"/>
              <a:t/>
            </a:r>
            <a:br>
              <a:rPr lang="tr-TR" b="1" dirty="0" smtClean="0"/>
            </a:b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Meslek liselerinin Sağlık Hizmetleri alanından mezun olanlar, “Yükseköğretim Kurumları Sınavında” (YKS) başarılı ise lisans programlarına ya da meslek yüksekokullarının ilgili programlarına devam edebilirler veya bu alana en yakın programların uygulandığı meslek yüksekokuluna ek puanları ile yerleşebileceklerdir.</a:t>
            </a:r>
          </a:p>
          <a:p>
            <a:r>
              <a:rPr lang="tr-TR" dirty="0" smtClean="0"/>
              <a:t>Kamu-özel </a:t>
            </a:r>
            <a:r>
              <a:rPr lang="tr-TR" dirty="0" smtClean="0"/>
              <a:t>ayrımı olmaksızın hastaların bulunduğu ve sağlık hizmeti veren, tüm işletmelerde, huzurevlerinde, fizik tedavi ve rehabilitasyon merkezlerinde, evde bakım hizmetleri veren işletmelerde, görüntüleme ve tıbbi </a:t>
            </a:r>
            <a:r>
              <a:rPr lang="tr-TR" dirty="0" err="1" smtClean="0"/>
              <a:t>laboratuvar</a:t>
            </a:r>
            <a:r>
              <a:rPr lang="tr-TR" dirty="0" smtClean="0"/>
              <a:t> merkezlerinde çalışabilirler.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İçerik Yer Tutucusu"/>
          <p:cNvGraphicFramePr>
            <a:graphicFrameLocks noGrp="1"/>
          </p:cNvGraphicFramePr>
          <p:nvPr>
            <p:ph sz="quarter" idx="1"/>
          </p:nvPr>
        </p:nvGraphicFramePr>
        <p:xfrm>
          <a:off x="457200" y="620713"/>
          <a:ext cx="7467600" cy="597916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tr-TR" b="1" i="0" kern="1200" dirty="0" smtClean="0">
                          <a:solidFill>
                            <a:schemeClr val="lt1"/>
                          </a:solidFill>
                          <a:latin typeface="+mn-lt"/>
                          <a:ea typeface="+mn-ea"/>
                          <a:cs typeface="+mn-cs"/>
                        </a:rPr>
                        <a:t>Sağlık Hizmetleri</a:t>
                      </a:r>
                      <a:endParaRPr lang="tr-TR" dirty="0"/>
                    </a:p>
                  </a:txBody>
                  <a:tcPr/>
                </a:tc>
                <a:tc>
                  <a:txBody>
                    <a:bodyPr/>
                    <a:lstStyle/>
                    <a:p>
                      <a:r>
                        <a:rPr kumimoji="0" lang="tr-TR" b="1" i="0" kern="1200" dirty="0" smtClean="0">
                          <a:solidFill>
                            <a:schemeClr val="lt1"/>
                          </a:solidFill>
                          <a:latin typeface="+mn-lt"/>
                          <a:ea typeface="+mn-ea"/>
                          <a:cs typeface="+mn-cs"/>
                        </a:rPr>
                        <a:t>Öğretim Programları</a:t>
                      </a:r>
                      <a:endParaRPr lang="tr-TR" dirty="0"/>
                    </a:p>
                  </a:txBody>
                  <a:tcPr/>
                </a:tc>
                <a:tc>
                  <a:txBody>
                    <a:bodyPr/>
                    <a:lstStyle/>
                    <a:p>
                      <a:r>
                        <a:rPr kumimoji="0" lang="tr-TR" b="1" i="0" kern="1200" dirty="0" smtClean="0">
                          <a:solidFill>
                            <a:schemeClr val="lt1"/>
                          </a:solidFill>
                          <a:latin typeface="+mn-lt"/>
                          <a:ea typeface="+mn-ea"/>
                          <a:cs typeface="+mn-cs"/>
                        </a:rPr>
                        <a:t>Öğretim süresi</a:t>
                      </a:r>
                      <a:endParaRPr lang="tr-TR" dirty="0"/>
                    </a:p>
                  </a:txBody>
                  <a:tcPr/>
                </a:tc>
              </a:tr>
              <a:tr h="370840">
                <a:tc rowSpan="12">
                  <a:txBody>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b="1" dirty="0" smtClean="0">
                          <a:solidFill>
                            <a:srgbClr val="C00000"/>
                          </a:solidFill>
                        </a:rPr>
                        <a:t>ÖNLİSANS</a:t>
                      </a:r>
                      <a:endParaRPr lang="tr-TR" b="1" dirty="0">
                        <a:solidFill>
                          <a:srgbClr val="C00000"/>
                        </a:solidFill>
                      </a:endParaRPr>
                    </a:p>
                  </a:txBody>
                  <a:tcPr/>
                </a:tc>
                <a:tc>
                  <a:txBody>
                    <a:bodyPr/>
                    <a:lstStyle/>
                    <a:p>
                      <a:r>
                        <a:rPr lang="tr-TR" dirty="0"/>
                        <a:t>İş Sağlığı ve Güvenliği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İş ve Uğraşı Terapisi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Otopsi Yardımcılığı</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Perfüzyon Teknikleri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Sağlık Kurumları İşletmeciliği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Sivil Savunma ve İtfaiyecilik</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Tıbbi Tanıtım ve Pazarlama</a:t>
                      </a:r>
                    </a:p>
                  </a:txBody>
                  <a:tcPr marL="0" marR="0" marT="0" marB="0" anchor="ctr"/>
                </a:tc>
                <a:tc>
                  <a:txBody>
                    <a:bodyPr/>
                    <a:lstStyle/>
                    <a:p>
                      <a:r>
                        <a:rPr lang="tr-TR" dirty="0"/>
                        <a:t>2</a:t>
                      </a:r>
                    </a:p>
                  </a:txBody>
                  <a:tcPr marL="0" marR="0" marT="0" marB="0" anchor="ctr"/>
                </a:tc>
              </a:tr>
              <a:tr h="370840">
                <a:tc vMerge="1">
                  <a:txBody>
                    <a:bodyPr/>
                    <a:lstStyle/>
                    <a:p>
                      <a:endParaRPr lang="tr-TR" dirty="0"/>
                    </a:p>
                  </a:txBody>
                  <a:tcPr/>
                </a:tc>
                <a:tc>
                  <a:txBody>
                    <a:bodyPr/>
                    <a:lstStyle/>
                    <a:p>
                      <a:r>
                        <a:rPr lang="tr-TR"/>
                        <a:t>Diyaliz</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Engelli Bakımı ve Rehabilitasyon</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Evde Hasta Bakımı</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Fizyoterapi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Laborant ve Veteriner Sağlık</a:t>
                      </a:r>
                    </a:p>
                  </a:txBody>
                  <a:tcPr marL="0" marR="0" marT="0" marB="0" anchor="ctr"/>
                </a:tc>
                <a:tc>
                  <a:txBody>
                    <a:bodyPr/>
                    <a:lstStyle/>
                    <a:p>
                      <a:r>
                        <a:rPr lang="tr-TR" dirty="0"/>
                        <a:t>2</a:t>
                      </a:r>
                    </a:p>
                  </a:txBody>
                  <a:tcPr marL="0" marR="0" marT="0" marB="0"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sz="quarter" idx="1"/>
          </p:nvPr>
        </p:nvGraphicFramePr>
        <p:xfrm>
          <a:off x="468313" y="333375"/>
          <a:ext cx="7467600" cy="578612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tr-TR" b="1" i="0" kern="1200" dirty="0" smtClean="0">
                          <a:solidFill>
                            <a:schemeClr val="lt1"/>
                          </a:solidFill>
                          <a:latin typeface="+mn-lt"/>
                          <a:ea typeface="+mn-ea"/>
                          <a:cs typeface="+mn-cs"/>
                        </a:rPr>
                        <a:t>Sağlık Hizmetleri</a:t>
                      </a:r>
                      <a:endParaRPr lang="tr-TR" dirty="0"/>
                    </a:p>
                  </a:txBody>
                  <a:tcPr/>
                </a:tc>
                <a:tc>
                  <a:txBody>
                    <a:bodyPr/>
                    <a:lstStyle/>
                    <a:p>
                      <a:r>
                        <a:rPr kumimoji="0" lang="tr-TR" b="1" i="0" kern="1200" dirty="0" smtClean="0">
                          <a:solidFill>
                            <a:schemeClr val="lt1"/>
                          </a:solidFill>
                          <a:latin typeface="+mn-lt"/>
                          <a:ea typeface="+mn-ea"/>
                          <a:cs typeface="+mn-cs"/>
                        </a:rPr>
                        <a:t>Öğretim Programları</a:t>
                      </a:r>
                      <a:endParaRPr lang="tr-TR" dirty="0"/>
                    </a:p>
                  </a:txBody>
                  <a:tcPr/>
                </a:tc>
                <a:tc>
                  <a:txBody>
                    <a:bodyPr/>
                    <a:lstStyle/>
                    <a:p>
                      <a:r>
                        <a:rPr kumimoji="0" lang="tr-TR" b="1" i="0" kern="1200" dirty="0" smtClean="0">
                          <a:solidFill>
                            <a:schemeClr val="lt1"/>
                          </a:solidFill>
                          <a:latin typeface="+mn-lt"/>
                          <a:ea typeface="+mn-ea"/>
                          <a:cs typeface="+mn-cs"/>
                        </a:rPr>
                        <a:t>Öğretim süresi</a:t>
                      </a:r>
                      <a:endParaRPr lang="tr-TR" dirty="0"/>
                    </a:p>
                  </a:txBody>
                  <a:tcPr/>
                </a:tc>
              </a:tr>
              <a:tr h="370840">
                <a:tc rowSpan="11">
                  <a:txBody>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b="1" dirty="0" smtClean="0">
                          <a:solidFill>
                            <a:srgbClr val="C00000"/>
                          </a:solidFill>
                        </a:rPr>
                        <a:t>ÖNLİSANS</a:t>
                      </a:r>
                      <a:endParaRPr lang="tr-TR" b="1" dirty="0">
                        <a:solidFill>
                          <a:srgbClr val="C00000"/>
                        </a:solidFill>
                      </a:endParaRPr>
                    </a:p>
                  </a:txBody>
                  <a:tcPr/>
                </a:tc>
                <a:tc>
                  <a:txBody>
                    <a:bodyPr/>
                    <a:lstStyle/>
                    <a:p>
                      <a:r>
                        <a:rPr lang="tr-TR" dirty="0" err="1"/>
                        <a:t>Laboratuvar</a:t>
                      </a:r>
                      <a:r>
                        <a:rPr lang="tr-TR" dirty="0"/>
                        <a:t> Teknolojisi</a:t>
                      </a:r>
                    </a:p>
                  </a:txBody>
                  <a:tcPr marL="0" marR="0" marT="0" marB="0" anchor="ctr"/>
                </a:tc>
                <a:tc>
                  <a:txBody>
                    <a:bodyPr/>
                    <a:lstStyle/>
                    <a:p>
                      <a:r>
                        <a:rPr lang="tr-TR"/>
                        <a:t>2</a:t>
                      </a:r>
                    </a:p>
                  </a:txBody>
                  <a:tcPr marL="0" marR="0" marT="0" marB="0" anchor="ctr"/>
                </a:tc>
              </a:tr>
              <a:tr h="370840">
                <a:tc vMerge="1">
                  <a:txBody>
                    <a:bodyPr/>
                    <a:lstStyle/>
                    <a:p>
                      <a:endParaRPr lang="tr-TR"/>
                    </a:p>
                  </a:txBody>
                  <a:tcPr/>
                </a:tc>
                <a:tc>
                  <a:txBody>
                    <a:bodyPr/>
                    <a:lstStyle/>
                    <a:p>
                      <a:r>
                        <a:rPr lang="tr-TR"/>
                        <a:t>Patoloji Laboratuvar Teknikeri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Sağlık Kurumları İşletmeciliği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Yaşlı Bakımı</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Tıbbi Laboratuvar Teknikleri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Ağız ve Diş Sağlığı</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Odyometri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Podoloji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pt-BR"/>
                        <a:t>Acil Durum ve Afet Yönetimi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Ameliyathane Hizmetleri</a:t>
                      </a:r>
                    </a:p>
                  </a:txBody>
                  <a:tcPr marL="0" marR="0" marT="0" marB="0" anchor="ctr"/>
                </a:tc>
                <a:tc>
                  <a:txBody>
                    <a:bodyPr/>
                    <a:lstStyle/>
                    <a:p>
                      <a:r>
                        <a:rPr lang="tr-TR"/>
                        <a:t>2</a:t>
                      </a:r>
                    </a:p>
                  </a:txBody>
                  <a:tcPr marL="0" marR="0" marT="0" marB="0" anchor="ctr"/>
                </a:tc>
              </a:tr>
              <a:tr h="370840">
                <a:tc vMerge="1">
                  <a:txBody>
                    <a:bodyPr/>
                    <a:lstStyle/>
                    <a:p>
                      <a:endParaRPr lang="tr-TR" dirty="0"/>
                    </a:p>
                  </a:txBody>
                  <a:tcPr/>
                </a:tc>
                <a:tc>
                  <a:txBody>
                    <a:bodyPr/>
                    <a:lstStyle/>
                    <a:p>
                      <a:r>
                        <a:rPr lang="tr-TR"/>
                        <a:t>Elektronörofizyoloji</a:t>
                      </a:r>
                    </a:p>
                  </a:txBody>
                  <a:tcPr marL="0" marR="0" marT="0" marB="0" anchor="ctr"/>
                </a:tc>
                <a:tc>
                  <a:txBody>
                    <a:bodyPr/>
                    <a:lstStyle/>
                    <a:p>
                      <a:r>
                        <a:rPr lang="tr-TR" dirty="0"/>
                        <a:t>2</a:t>
                      </a:r>
                    </a:p>
                  </a:txBody>
                  <a:tcPr marL="0" marR="0" marT="0" marB="0"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sz="quarter" idx="1"/>
          </p:nvPr>
        </p:nvGraphicFramePr>
        <p:xfrm>
          <a:off x="457200" y="404815"/>
          <a:ext cx="7467600" cy="4900504"/>
        </p:xfrm>
        <a:graphic>
          <a:graphicData uri="http://schemas.openxmlformats.org/drawingml/2006/table">
            <a:tbl>
              <a:tblPr firstRow="1" bandRow="1">
                <a:tableStyleId>{5C22544A-7EE6-4342-B048-85BDC9FD1C3A}</a:tableStyleId>
              </a:tblPr>
              <a:tblGrid>
                <a:gridCol w="2489200"/>
                <a:gridCol w="2489200"/>
                <a:gridCol w="2489200"/>
              </a:tblGrid>
              <a:tr h="585046">
                <a:tc>
                  <a:txBody>
                    <a:bodyPr/>
                    <a:lstStyle/>
                    <a:p>
                      <a:pPr algn="ctr"/>
                      <a:r>
                        <a:rPr lang="tr-TR" dirty="0">
                          <a:solidFill>
                            <a:srgbClr val="FFFFFF"/>
                          </a:solidFill>
                          <a:latin typeface="Baskerville"/>
                        </a:rPr>
                        <a:t>Sağlık Hizmetleri</a:t>
                      </a:r>
                    </a:p>
                  </a:txBody>
                  <a:tcPr marL="0" marR="0" marT="0" marB="0" anchor="ctr"/>
                </a:tc>
                <a:tc>
                  <a:txBody>
                    <a:bodyPr/>
                    <a:lstStyle/>
                    <a:p>
                      <a:pPr algn="ctr"/>
                      <a:r>
                        <a:rPr lang="tr-TR">
                          <a:solidFill>
                            <a:srgbClr val="FFFFFF"/>
                          </a:solidFill>
                          <a:latin typeface="Baskerville"/>
                        </a:rPr>
                        <a:t>Öğretim Programları</a:t>
                      </a:r>
                    </a:p>
                  </a:txBody>
                  <a:tcPr marL="0" marR="0" marT="0" marB="0" anchor="ctr"/>
                </a:tc>
                <a:tc>
                  <a:txBody>
                    <a:bodyPr/>
                    <a:lstStyle/>
                    <a:p>
                      <a:pPr algn="ctr"/>
                      <a:r>
                        <a:rPr lang="tr-TR" dirty="0">
                          <a:solidFill>
                            <a:srgbClr val="FFFFFF"/>
                          </a:solidFill>
                          <a:latin typeface="Baskerville"/>
                        </a:rPr>
                        <a:t>Öğretim süresi</a:t>
                      </a:r>
                    </a:p>
                  </a:txBody>
                  <a:tcPr marL="0" marR="0" marT="0" marB="0" anchor="ctr"/>
                </a:tc>
              </a:tr>
              <a:tr h="585046">
                <a:tc rowSpan="7">
                  <a:txBody>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b="1" dirty="0" smtClean="0">
                          <a:solidFill>
                            <a:srgbClr val="C00000"/>
                          </a:solidFill>
                        </a:rPr>
                        <a:t>LİSANS</a:t>
                      </a:r>
                      <a:endParaRPr lang="tr-TR" b="1" dirty="0">
                        <a:solidFill>
                          <a:srgbClr val="C00000"/>
                        </a:solidFill>
                      </a:endParaRPr>
                    </a:p>
                  </a:txBody>
                  <a:tcPr/>
                </a:tc>
                <a:tc>
                  <a:txBody>
                    <a:bodyPr/>
                    <a:lstStyle/>
                    <a:p>
                      <a:r>
                        <a:rPr lang="es-ES" dirty="0"/>
                        <a:t>Acil Yardım ve Afet Yönetimi</a:t>
                      </a:r>
                    </a:p>
                  </a:txBody>
                  <a:tcPr anchor="ctr"/>
                </a:tc>
                <a:tc>
                  <a:txBody>
                    <a:bodyPr/>
                    <a:lstStyle/>
                    <a:p>
                      <a:r>
                        <a:rPr lang="tr-TR"/>
                        <a:t>4</a:t>
                      </a:r>
                    </a:p>
                  </a:txBody>
                  <a:tcPr anchor="ctr"/>
                </a:tc>
              </a:tr>
              <a:tr h="585046">
                <a:tc vMerge="1">
                  <a:txBody>
                    <a:bodyPr/>
                    <a:lstStyle/>
                    <a:p>
                      <a:endParaRPr lang="tr-TR" dirty="0"/>
                    </a:p>
                  </a:txBody>
                  <a:tcPr/>
                </a:tc>
                <a:tc>
                  <a:txBody>
                    <a:bodyPr/>
                    <a:lstStyle/>
                    <a:p>
                      <a:r>
                        <a:rPr lang="tr-TR"/>
                        <a:t>Sağlık Kurumları Yöneticiliği</a:t>
                      </a:r>
                    </a:p>
                  </a:txBody>
                  <a:tcPr anchor="ctr"/>
                </a:tc>
                <a:tc>
                  <a:txBody>
                    <a:bodyPr/>
                    <a:lstStyle/>
                    <a:p>
                      <a:r>
                        <a:rPr lang="tr-TR"/>
                        <a:t>4</a:t>
                      </a:r>
                    </a:p>
                  </a:txBody>
                  <a:tcPr anchor="ctr"/>
                </a:tc>
              </a:tr>
              <a:tr h="585046">
                <a:tc vMerge="1">
                  <a:txBody>
                    <a:bodyPr/>
                    <a:lstStyle/>
                    <a:p>
                      <a:endParaRPr lang="tr-TR" dirty="0"/>
                    </a:p>
                  </a:txBody>
                  <a:tcPr/>
                </a:tc>
                <a:tc>
                  <a:txBody>
                    <a:bodyPr/>
                    <a:lstStyle/>
                    <a:p>
                      <a:r>
                        <a:rPr lang="tr-TR"/>
                        <a:t>Sağlık Kurumları İşletmeciliği</a:t>
                      </a:r>
                    </a:p>
                  </a:txBody>
                  <a:tcPr anchor="ctr"/>
                </a:tc>
                <a:tc>
                  <a:txBody>
                    <a:bodyPr/>
                    <a:lstStyle/>
                    <a:p>
                      <a:r>
                        <a:rPr lang="tr-TR"/>
                        <a:t>4</a:t>
                      </a:r>
                    </a:p>
                  </a:txBody>
                  <a:tcPr anchor="ctr"/>
                </a:tc>
              </a:tr>
              <a:tr h="585046">
                <a:tc vMerge="1">
                  <a:txBody>
                    <a:bodyPr/>
                    <a:lstStyle/>
                    <a:p>
                      <a:endParaRPr lang="tr-TR" dirty="0"/>
                    </a:p>
                  </a:txBody>
                  <a:tcPr/>
                </a:tc>
                <a:tc>
                  <a:txBody>
                    <a:bodyPr/>
                    <a:lstStyle/>
                    <a:p>
                      <a:r>
                        <a:rPr lang="tr-TR"/>
                        <a:t>Sağlık Yönetimi</a:t>
                      </a:r>
                    </a:p>
                  </a:txBody>
                  <a:tcPr anchor="ctr"/>
                </a:tc>
                <a:tc>
                  <a:txBody>
                    <a:bodyPr/>
                    <a:lstStyle/>
                    <a:p>
                      <a:r>
                        <a:rPr lang="tr-TR"/>
                        <a:t>4</a:t>
                      </a:r>
                    </a:p>
                  </a:txBody>
                  <a:tcPr anchor="ctr"/>
                </a:tc>
              </a:tr>
              <a:tr h="585046">
                <a:tc vMerge="1">
                  <a:txBody>
                    <a:bodyPr/>
                    <a:lstStyle/>
                    <a:p>
                      <a:endParaRPr lang="tr-TR" dirty="0"/>
                    </a:p>
                  </a:txBody>
                  <a:tcPr/>
                </a:tc>
                <a:tc>
                  <a:txBody>
                    <a:bodyPr/>
                    <a:lstStyle/>
                    <a:p>
                      <a:r>
                        <a:rPr lang="tr-TR"/>
                        <a:t>İş Sağlığı ve Güvenliği</a:t>
                      </a:r>
                    </a:p>
                  </a:txBody>
                  <a:tcPr anchor="ctr"/>
                </a:tc>
                <a:tc>
                  <a:txBody>
                    <a:bodyPr/>
                    <a:lstStyle/>
                    <a:p>
                      <a:r>
                        <a:rPr lang="tr-TR"/>
                        <a:t>4</a:t>
                      </a:r>
                    </a:p>
                  </a:txBody>
                  <a:tcPr anchor="ctr"/>
                </a:tc>
              </a:tr>
              <a:tr h="585046">
                <a:tc vMerge="1">
                  <a:txBody>
                    <a:bodyPr/>
                    <a:lstStyle/>
                    <a:p>
                      <a:endParaRPr lang="tr-TR" dirty="0"/>
                    </a:p>
                  </a:txBody>
                  <a:tcPr/>
                </a:tc>
                <a:tc>
                  <a:txBody>
                    <a:bodyPr/>
                    <a:lstStyle/>
                    <a:p>
                      <a:r>
                        <a:rPr lang="tr-TR"/>
                        <a:t>Hemşirelik</a:t>
                      </a:r>
                    </a:p>
                  </a:txBody>
                  <a:tcPr anchor="ctr"/>
                </a:tc>
                <a:tc>
                  <a:txBody>
                    <a:bodyPr/>
                    <a:lstStyle/>
                    <a:p>
                      <a:r>
                        <a:rPr lang="tr-TR"/>
                        <a:t>4</a:t>
                      </a:r>
                    </a:p>
                  </a:txBody>
                  <a:tcPr anchor="ctr"/>
                </a:tc>
              </a:tr>
              <a:tr h="585046">
                <a:tc vMerge="1">
                  <a:txBody>
                    <a:bodyPr/>
                    <a:lstStyle/>
                    <a:p>
                      <a:endParaRPr lang="tr-TR" dirty="0"/>
                    </a:p>
                  </a:txBody>
                  <a:tcPr/>
                </a:tc>
                <a:tc>
                  <a:txBody>
                    <a:bodyPr/>
                    <a:lstStyle/>
                    <a:p>
                      <a:r>
                        <a:rPr lang="tr-TR"/>
                        <a:t>Ebelik</a:t>
                      </a:r>
                    </a:p>
                  </a:txBody>
                  <a:tcPr anchor="ctr"/>
                </a:tc>
                <a:tc>
                  <a:txBody>
                    <a:bodyPr/>
                    <a:lstStyle/>
                    <a:p>
                      <a:r>
                        <a:rPr lang="tr-TR" dirty="0"/>
                        <a:t>4</a:t>
                      </a:r>
                    </a:p>
                  </a:txBody>
                  <a:tcPr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latin typeface="Calibri" pitchFamily="34" charset="0"/>
                <a:cs typeface="Calibri" pitchFamily="34" charset="0"/>
              </a:rPr>
              <a:t>SAĞLIK MESLEK LİSESİ AVANTAJLARI</a:t>
            </a:r>
            <a:r>
              <a:rPr lang="tr-TR" b="1" dirty="0" smtClean="0"/>
              <a:t/>
            </a:r>
            <a:br>
              <a:rPr lang="tr-TR" b="1" dirty="0" smtClean="0"/>
            </a:br>
            <a:endParaRPr lang="tr-TR" dirty="0"/>
          </a:p>
        </p:txBody>
      </p:sp>
      <p:sp>
        <p:nvSpPr>
          <p:cNvPr id="3" name="2 İçerik Yer Tutucusu"/>
          <p:cNvSpPr>
            <a:spLocks noGrp="1"/>
          </p:cNvSpPr>
          <p:nvPr>
            <p:ph sz="quarter" idx="1"/>
          </p:nvPr>
        </p:nvSpPr>
        <p:spPr>
          <a:xfrm>
            <a:off x="457200" y="1124744"/>
            <a:ext cx="7467600" cy="5349208"/>
          </a:xfrm>
        </p:spPr>
        <p:txBody>
          <a:bodyPr>
            <a:normAutofit/>
          </a:bodyPr>
          <a:lstStyle/>
          <a:p>
            <a:pPr fontAlgn="b"/>
            <a:r>
              <a:rPr lang="tr-TR" dirty="0" smtClean="0"/>
              <a:t>Aileler </a:t>
            </a:r>
            <a:r>
              <a:rPr lang="tr-TR" dirty="0" smtClean="0"/>
              <a:t>çocuklarının iş durumlarının garanti olması amacı ile genel olarak bu lise türlerini tercih etmektedir. Üstelik ailede bir sağlık mezunu olması demek konu ile ilgili danışacak bir yaşam koçu edinmek demektir</a:t>
            </a:r>
            <a:r>
              <a:rPr lang="tr-TR" dirty="0" smtClean="0"/>
              <a:t>.</a:t>
            </a:r>
            <a:endParaRPr lang="tr-TR" dirty="0" smtClean="0"/>
          </a:p>
          <a:p>
            <a:pPr fontAlgn="b"/>
            <a:r>
              <a:rPr lang="tr-TR" dirty="0" smtClean="0"/>
              <a:t>Üniversiteye geçişlerde hala </a:t>
            </a:r>
            <a:r>
              <a:rPr lang="tr-TR" b="1" dirty="0" smtClean="0"/>
              <a:t>ek puan</a:t>
            </a:r>
            <a:r>
              <a:rPr lang="tr-TR" dirty="0" smtClean="0"/>
              <a:t> uygulaması devam etmektedir. Bu nedenle kendi alanları ile ilgili bir bölüm seçmeleri dahilinde okulun verdiği puandan faydalanabilirler</a:t>
            </a:r>
            <a:r>
              <a:rPr lang="tr-TR" dirty="0" smtClean="0"/>
              <a:t>..</a:t>
            </a:r>
            <a:endParaRPr lang="tr-TR" dirty="0" smtClean="0"/>
          </a:p>
          <a:p>
            <a:pPr fontAlgn="b"/>
            <a:r>
              <a:rPr lang="tr-TR" dirty="0" smtClean="0"/>
              <a:t>Bu alandan mezun olan öğrencilere</a:t>
            </a:r>
            <a:r>
              <a:rPr lang="tr-TR" b="1" dirty="0" smtClean="0"/>
              <a:t> iş yeri açma belgesi</a:t>
            </a:r>
            <a:r>
              <a:rPr lang="tr-TR" dirty="0" smtClean="0"/>
              <a:t> verilmektedir. Bu belge ile kendilerine ait bir sağlık işletmesi açabilirler.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8640"/>
            <a:ext cx="4474840" cy="6285312"/>
          </a:xfrm>
        </p:spPr>
        <p:txBody>
          <a:bodyPr>
            <a:normAutofit fontScale="92500"/>
          </a:bodyPr>
          <a:lstStyle/>
          <a:p>
            <a:pPr fontAlgn="b"/>
            <a:r>
              <a:rPr lang="tr-TR" dirty="0" smtClean="0"/>
              <a:t>Lise eğitiminden sonra üniversiteye devam etmeyen öğrencilere de iş imkanı sunması açıdan avantajlıdır. Sağlık sektörü, bilgi gerektirmektedir. Bu yüzden en küçük ilçelerde dahi iş bulma olanağınız vardır.</a:t>
            </a:r>
          </a:p>
          <a:p>
            <a:pPr fontAlgn="b"/>
            <a:r>
              <a:rPr lang="tr-TR" dirty="0" smtClean="0"/>
              <a:t>Devlet kurumlarına atanma gerçekleşmediğinde</a:t>
            </a:r>
            <a:r>
              <a:rPr lang="tr-TR" b="1" dirty="0" smtClean="0"/>
              <a:t> özel sektörde</a:t>
            </a:r>
            <a:r>
              <a:rPr lang="tr-TR" dirty="0" smtClean="0"/>
              <a:t> de çalışabilirler.</a:t>
            </a:r>
          </a:p>
          <a:p>
            <a:pPr fontAlgn="b"/>
            <a:r>
              <a:rPr lang="tr-TR" dirty="0" smtClean="0"/>
              <a:t>Üniversite eğitimlerinde </a:t>
            </a:r>
            <a:r>
              <a:rPr lang="tr-TR" b="1" dirty="0" smtClean="0"/>
              <a:t>bölüm değişikliği</a:t>
            </a:r>
            <a:r>
              <a:rPr lang="tr-TR" dirty="0" smtClean="0"/>
              <a:t> yapabilirler. Farklı bir bölümde kendini geliştirmek isteyen öğrencilerin puanları kırılmaz.</a:t>
            </a:r>
          </a:p>
          <a:p>
            <a:endParaRPr lang="tr-TR" dirty="0"/>
          </a:p>
        </p:txBody>
      </p:sp>
      <p:pic>
        <p:nvPicPr>
          <p:cNvPr id="4" name="3 Resim" descr="sağlık-meslek-lisesi-768x374.jpg"/>
          <p:cNvPicPr>
            <a:picLocks noChangeAspect="1"/>
          </p:cNvPicPr>
          <p:nvPr/>
        </p:nvPicPr>
        <p:blipFill>
          <a:blip r:embed="rId2" cstate="print"/>
          <a:stretch>
            <a:fillRect/>
          </a:stretch>
        </p:blipFill>
        <p:spPr>
          <a:xfrm>
            <a:off x="4932040" y="620688"/>
            <a:ext cx="3744416" cy="547260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86</TotalTime>
  <Words>534</Words>
  <Application>Microsoft Office PowerPoint</Application>
  <PresentationFormat>Ekran Gösterisi (4:3)</PresentationFormat>
  <Paragraphs>184</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Cumba</vt:lpstr>
      <vt:lpstr>ABDURRAHMAN ŞİMŞEK MESLEKİ VE TEKNİK ANADOLU LİSESİ ADAY ÖĞRENCİ TANITIM SLAYTI</vt:lpstr>
      <vt:lpstr>ALAN HAKKINDA </vt:lpstr>
      <vt:lpstr>ALANIN ALTINDA YER ALAN DALLAR </vt:lpstr>
      <vt:lpstr>EĞİTİM VE KARİYER İMKÂNLARI </vt:lpstr>
      <vt:lpstr>Slayt 5</vt:lpstr>
      <vt:lpstr>Slayt 6</vt:lpstr>
      <vt:lpstr>Slayt 7</vt:lpstr>
      <vt:lpstr>SAĞLIK MESLEK LİSESİ AVANTAJLARI </vt:lpstr>
      <vt:lpstr>Slayt 9</vt:lpstr>
      <vt:lpstr>Slayt 10</vt:lpstr>
      <vt:lpstr>Slayt 11</vt:lpstr>
      <vt:lpstr>ÜNİVERSİTEDE TERCİH EDİLEBİLECEK BÖLÜMLER</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ABDURRAHMAN ŞİMŞEK MESLEKİ VE TEKNİK ANADOLU LİSESİ ADAY ÖĞRENCİ TANITIM SLAYTI</dc:title>
  <dc:creator>EBRU</dc:creator>
  <cp:lastModifiedBy>EBRU</cp:lastModifiedBy>
  <cp:revision>6</cp:revision>
  <dcterms:created xsi:type="dcterms:W3CDTF">2020-06-04T18:16:00Z</dcterms:created>
  <dcterms:modified xsi:type="dcterms:W3CDTF">2020-06-04T19:42:51Z</dcterms:modified>
</cp:coreProperties>
</file>